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1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67454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68352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117683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82082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94960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131641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48F3394-B3D8-412D-BE3C-FE096CA032B1}" type="datetimeFigureOut">
              <a:rPr lang="ar-IQ" smtClean="0"/>
              <a:t>01/05/1441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70543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48F3394-B3D8-412D-BE3C-FE096CA032B1}" type="datetimeFigureOut">
              <a:rPr lang="ar-IQ" smtClean="0"/>
              <a:t>01/05/1441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806874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48F3394-B3D8-412D-BE3C-FE096CA032B1}" type="datetimeFigureOut">
              <a:rPr lang="ar-IQ" smtClean="0"/>
              <a:t>01/05/1441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8093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7906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75343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3CADF3B-018B-4FD2-80CF-200CF7777E52}" type="slidenum">
              <a:rPr lang="ar-IQ" smtClean="0"/>
              <a:t>‹#›</a:t>
            </a:fld>
            <a:endParaRPr lang="ar-IQ"/>
          </a:p>
        </p:txBody>
      </p:sp>
    </p:spTree>
    <p:extLst>
      <p:ext uri="{BB962C8B-B14F-4D97-AF65-F5344CB8AC3E}">
        <p14:creationId xmlns:p14="http://schemas.microsoft.com/office/powerpoint/2010/main" val="1207858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 1 / </a:t>
            </a:r>
            <a:r>
              <a:rPr lang="ar-IQ" dirty="0" smtClean="0"/>
              <a:t>مبادئ الإدارة العامة </a:t>
            </a:r>
            <a:endParaRPr lang="ar-IQ" dirty="0"/>
          </a:p>
        </p:txBody>
      </p:sp>
      <p:sp>
        <p:nvSpPr>
          <p:cNvPr id="3" name="عنوان فرعي 2"/>
          <p:cNvSpPr>
            <a:spLocks noGrp="1"/>
          </p:cNvSpPr>
          <p:nvPr>
            <p:ph type="subTitle" idx="1"/>
          </p:nvPr>
        </p:nvSpPr>
        <p:spPr/>
        <p:txBody>
          <a:bodyPr/>
          <a:lstStyle/>
          <a:p>
            <a:r>
              <a:rPr lang="ar-IQ" dirty="0"/>
              <a:t>إعداد: أ.م. محمود حسن جمعة</a:t>
            </a:r>
          </a:p>
          <a:p>
            <a:r>
              <a:rPr lang="ar-IQ" dirty="0"/>
              <a:t>كلية الإدارة والاقتصاد- جامعة ديالى</a:t>
            </a:r>
            <a:endParaRPr lang="ar-IQ" dirty="0"/>
          </a:p>
        </p:txBody>
      </p:sp>
    </p:spTree>
    <p:extLst>
      <p:ext uri="{BB962C8B-B14F-4D97-AF65-F5344CB8AC3E}">
        <p14:creationId xmlns:p14="http://schemas.microsoft.com/office/powerpoint/2010/main" val="1046251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الإدارة العامة تعريفها طبيعتها</a:t>
            </a:r>
            <a:endParaRPr lang="ar-IQ" dirty="0"/>
          </a:p>
        </p:txBody>
      </p:sp>
      <p:sp>
        <p:nvSpPr>
          <p:cNvPr id="3" name="عنصر نائب للمحتوى 2"/>
          <p:cNvSpPr>
            <a:spLocks noGrp="1"/>
          </p:cNvSpPr>
          <p:nvPr>
            <p:ph idx="1"/>
          </p:nvPr>
        </p:nvSpPr>
        <p:spPr/>
        <p:txBody>
          <a:bodyPr>
            <a:normAutofit lnSpcReduction="10000"/>
          </a:bodyPr>
          <a:lstStyle/>
          <a:p>
            <a:pPr algn="just"/>
            <a:r>
              <a:rPr lang="ar-IQ" dirty="0" smtClean="0"/>
              <a:t>تعتبر الإدارة العامة من العلوم الإدارية ذات الأصول القديمة، إذ عرفت في الحضارتين المصرية واليونانية، واهتمت في إدارة الشؤون العامة، ظهرت بشكل واضح ضمن المكاتب العامة المسؤولة عن المحافظة على القانون وتطبيق العدل والنظام. حرص الرومان على تطوير النظام الإداري في إمبراطوريتهم ضمن العديد من المجالات المالية، والعسكرية، والضريبية، والشؤون الداخلية والخارجية، ولكن بعد أن سقطت إمبراطورية الرومان اختفت العديد من نُظمهم الإدارية، إلا أن أغلبها ظلت مستمرة في الإمبراطورية البيزنطية. </a:t>
            </a:r>
            <a:endParaRPr lang="ar-IQ" dirty="0"/>
          </a:p>
        </p:txBody>
      </p:sp>
    </p:spTree>
    <p:extLst>
      <p:ext uri="{BB962C8B-B14F-4D97-AF65-F5344CB8AC3E}">
        <p14:creationId xmlns:p14="http://schemas.microsoft.com/office/powerpoint/2010/main" val="4272712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تطور مصطلح الإدارة العامة بالتزامن مع تقدم المجتمعات، وتأثر هذا التطور بمجموعة من العوامل من أهمها النهوض الاقتصادي، ووجود أزمات اقتصادية، وظهور الأنظمة السياسية مثل الاشتراكية، مما أدى إلى تراكم أعباء جديدة على الدول نتج عنها تطور في الإدارات الحالية والأدوات المستخدمة فيها. حصلت الإدارة العامة على اهتمام من قبل العلماء في كافة أنحاء العالم، وساهم ذلك في ظهور علم الإدارة العامة بصفته من العلوم الاجتماعية التي اهتمت في الأحداث الإدارية بصفتها من الظواهر الاجتماعية. في الوقت الحالي أصبح للإدارة العامة أهمية كبرى في الوصول إلى النمو الاقتصادي وتنظيم الشؤون الاجتماعية عن طريق الاستعانة بأجهزة الإدارة العامة.</a:t>
            </a:r>
            <a:endParaRPr lang="ar-IQ" dirty="0"/>
          </a:p>
        </p:txBody>
      </p:sp>
    </p:spTree>
    <p:extLst>
      <p:ext uri="{BB962C8B-B14F-4D97-AF65-F5344CB8AC3E}">
        <p14:creationId xmlns:p14="http://schemas.microsoft.com/office/powerpoint/2010/main" val="3583135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الإدارة العامة </a:t>
            </a:r>
            <a:r>
              <a:rPr lang="en-US" dirty="0" smtClean="0"/>
              <a:t>Public Administration</a:t>
            </a:r>
            <a:endParaRPr lang="ar-IQ" dirty="0"/>
          </a:p>
        </p:txBody>
      </p:sp>
      <p:sp>
        <p:nvSpPr>
          <p:cNvPr id="3" name="عنصر نائب للمحتوى 2"/>
          <p:cNvSpPr>
            <a:spLocks noGrp="1"/>
          </p:cNvSpPr>
          <p:nvPr>
            <p:ph idx="1"/>
          </p:nvPr>
        </p:nvSpPr>
        <p:spPr/>
        <p:txBody>
          <a:bodyPr>
            <a:normAutofit lnSpcReduction="10000"/>
          </a:bodyPr>
          <a:lstStyle/>
          <a:p>
            <a:pPr algn="just"/>
            <a:r>
              <a:rPr lang="ar-IQ" dirty="0" smtClean="0"/>
              <a:t>هي النشاط الذي يعتمد على وجود تنسيق وتعاون بين الموارد البشريّة المُتنوّعة، ممّا يُساهم في تحقيق مجموعة من الأهداف التي تتميز بدرجة كفاءة مُرتفعة. تعرف الإدارة العامة بأنّها الوسيلة المُستخدَمة في توجيه الأفراد وتنظيم عملهم داخل المنشآت من أجل المُساهمة في تحقيق أهداف مُحدّدة خاصّة بجميع الأفراد وليس بفئة معينة منهم. كما يمكن تعريف الإدارة العامة بأنها نوع متخصص من الإدارة، تهتم بكافة النشاطات المرتبطة بالأعمال الحكومية، والتي تسعى إلى تطبيق السياسة العامة الخاصة في الدول، لذلك تعتبر الإدارة العامة نوعاً متخصصاً من الإدارة. </a:t>
            </a:r>
            <a:endParaRPr lang="ar-IQ" dirty="0"/>
          </a:p>
        </p:txBody>
      </p:sp>
    </p:spTree>
    <p:extLst>
      <p:ext uri="{BB962C8B-B14F-4D97-AF65-F5344CB8AC3E}">
        <p14:creationId xmlns:p14="http://schemas.microsoft.com/office/powerpoint/2010/main" val="78253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الخصائص</a:t>
            </a:r>
            <a:endParaRPr lang="ar-IQ" dirty="0"/>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الهدف: من الخصائص الخاصة في المشروعات والدوائر الحكومية؛ إذ تساهم الإدارة العامة في قياس أداء المؤسسات من خلال نسبة الربح أو الخسارة التي تحدد الفروقات بين الإيرادات والتّكاليف الخاصّة بها، وتتحكّم هذه المُؤسّسات بطبيعة إنتاجها، وتُحدّد مقاييس الكفاءة المطلوبة منها، ويعد العنصر الإنساني والأساسي فيها هي الإدارة العامة. </a:t>
            </a:r>
          </a:p>
          <a:p>
            <a:pPr algn="just"/>
            <a:r>
              <a:rPr lang="ar-IQ" dirty="0" smtClean="0"/>
              <a:t>المسؤولية: هي القواعد التي تتحكم في الإدارة العامة منها القواعد الإدارية والسياسية، فمثلاً يترتب على الموظف في الدوائر الحكومية مسؤولية أمام الجهة التشريعية العليا، بعكس الإدارة الخاصة التي تعتمد على مسؤولياتها الأخلاقية والاجتماعية. </a:t>
            </a:r>
          </a:p>
          <a:p>
            <a:pPr algn="just"/>
            <a:endParaRPr lang="ar-IQ" dirty="0"/>
          </a:p>
        </p:txBody>
      </p:sp>
    </p:spTree>
    <p:extLst>
      <p:ext uri="{BB962C8B-B14F-4D97-AF65-F5344CB8AC3E}">
        <p14:creationId xmlns:p14="http://schemas.microsoft.com/office/powerpoint/2010/main" val="132142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just"/>
            <a:r>
              <a:rPr lang="ar-IQ" dirty="0" smtClean="0"/>
              <a:t>الرسمية: من المميزات الخاصة في الإدارة العامة، لأنها ترتبط بالأعمال الحكومية وتعتبر أداة من أدوات تنفيذ السياسات العامة، إذ تتعامل مع الأفراد بصفتهم العامة، لذلك يتحكم في الإدارة العامة القانون العام الذي يشجع الموظفين في القطاع العام على العمل بصفتهم الرسمية وليست الشخصية، كما أن الإدارة العامة تخضع للسلطة العامة للدولة، والتي تعمل ضمن سياسة يضعها القانون العام. </a:t>
            </a:r>
          </a:p>
          <a:p>
            <a:pPr algn="just"/>
            <a:r>
              <a:rPr lang="ar-IQ" dirty="0" smtClean="0"/>
              <a:t>الهيكل التنظيمي: هو الشكل الذي ينظم الإدارة العامة بأغلب مستوياتها وصورها ضمن المؤسسات المتنوعة، كما يشمل الهيكل التنظيمي على القوّة المادية والبشرية والسلطة، ويساهم في تحديد شكل الإدارة العامة والعلاقات بين مستويات الجهاز الإداري. </a:t>
            </a:r>
          </a:p>
          <a:p>
            <a:pPr algn="just"/>
            <a:endParaRPr lang="ar-IQ" dirty="0"/>
          </a:p>
        </p:txBody>
      </p:sp>
    </p:spTree>
    <p:extLst>
      <p:ext uri="{BB962C8B-B14F-4D97-AF65-F5344CB8AC3E}">
        <p14:creationId xmlns:p14="http://schemas.microsoft.com/office/powerpoint/2010/main" val="2670725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الوظائف</a:t>
            </a:r>
            <a:endParaRPr lang="ar-IQ" dirty="0"/>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التخطيط: هي وظيفة تشمل على تحديد الأهداف، واختيار المسارات المُناسبة لها من أجل تحقيق تلك الأهداف بفاعليّة، وغالباً ما ترتبط المرونة مع التخطيط، إذ يجب على الفرد الذي يعمل في التخطيط الحرص على التنسيق بين كافّة المُستويات الإداريّة والقياديّة في المنظمة، كما يشمل التخطيط على تحديد موارد المنظمة ووضع أهداف مستقبلية لها. </a:t>
            </a:r>
          </a:p>
          <a:p>
            <a:pPr algn="just"/>
            <a:r>
              <a:rPr lang="ar-IQ" dirty="0" smtClean="0"/>
              <a:t>التنظيم: الوظيفة الإداريّة التي تهتم في السيطرة على الهيكل التنظيميّ للمنظمة الذي يعد أساساً لها، إذ دون وجوده يصبح العمل ضمن المنظمة صعباً ولا يمكن تحقيق النجاح. يعتمد التنظيم على مجموعة من المسؤوليّات والمَهام الخاصّة في الموظفين، والذين يتميزون بمهارات معينة من أجل إنجاز هذه المَهام، كما يحرص التنظيم على تطوير الهيكل التنظيمي داخل المنظمة. </a:t>
            </a:r>
            <a:endParaRPr lang="ar-IQ" dirty="0"/>
          </a:p>
        </p:txBody>
      </p:sp>
    </p:spTree>
    <p:extLst>
      <p:ext uri="{BB962C8B-B14F-4D97-AF65-F5344CB8AC3E}">
        <p14:creationId xmlns:p14="http://schemas.microsoft.com/office/powerpoint/2010/main" val="4219934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r>
              <a:rPr lang="ar-IQ" dirty="0" smtClean="0"/>
              <a:t>التنسيق: هو من الوظائف الإداريّة التي تهدف إلى تحقيق القيادة والسيطرة على كلٍّ من عمليّات التخطيط والتّنظيم والتوظيف داخل المنظمة، كما يضمن أنّ كافّة الأنشطة الخاصّة في المنظمة تتعاون معاً، وغالباً ما يتمُّ تطبيق التنسيق ضمن جلسات التخطيط والاجتماعات مع المديرين في المنظمات، من أجل ضمان أنّ كافّة الأقسام الإداريّة تعمل معاً من أجل تحقيق غايات وأهداف معينة، كما يشمل التنسيق على الإشراف والتوجيه والتّواصل من خلال الإدارة. </a:t>
            </a:r>
          </a:p>
          <a:p>
            <a:pPr algn="just"/>
            <a:r>
              <a:rPr lang="ar-IQ" dirty="0" smtClean="0"/>
              <a:t>الرقابة: من وظائف الإدارة المفيدة من أجل ضمان كافة الوظائف المطبقة ضمن المنظمة تعمل بطريقة ناجحة، وتشمل الرقابة السّيطرة على الأوضاع من خلال وجود معايير أداء ورقابة على مُخرجات المُوظّفين، ممّا يُساهم في التعرّف على أداء كلّ مُوظّف وتحديد مدى قدرته على تلبية معايير الأداء، وغالباً ما تُؤدّي وظيفة الرقابة إلى تحديد المشكلات والقضايا التي من المُهمّ معالجتها، وذلك عن طريق وضع معايير خاصّة في مستوى الأداء الذي يُؤثّر على كافّة الجوانب ضمن المنظمة. </a:t>
            </a:r>
          </a:p>
          <a:p>
            <a:pPr algn="just"/>
            <a:endParaRPr lang="ar-IQ" dirty="0"/>
          </a:p>
        </p:txBody>
      </p:sp>
    </p:spTree>
    <p:extLst>
      <p:ext uri="{BB962C8B-B14F-4D97-AF65-F5344CB8AC3E}">
        <p14:creationId xmlns:p14="http://schemas.microsoft.com/office/powerpoint/2010/main" val="129846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الأهمية</a:t>
            </a:r>
            <a:endParaRPr lang="ar-IQ" dirty="0"/>
          </a:p>
        </p:txBody>
      </p:sp>
      <p:sp>
        <p:nvSpPr>
          <p:cNvPr id="3" name="عنصر نائب للمحتوى 2"/>
          <p:cNvSpPr>
            <a:spLocks noGrp="1"/>
          </p:cNvSpPr>
          <p:nvPr>
            <p:ph idx="1"/>
          </p:nvPr>
        </p:nvSpPr>
        <p:spPr/>
        <p:txBody>
          <a:bodyPr/>
          <a:lstStyle/>
          <a:p>
            <a:pPr algn="just"/>
            <a:r>
              <a:rPr lang="ar-IQ" dirty="0" smtClean="0"/>
              <a:t>1- تعد الإدارة العامة من أهم الوسائل والوظائف التي تقدم الدعم للدول، وتُعتَبر من الخدمات العامّة الحديثة. </a:t>
            </a:r>
          </a:p>
          <a:p>
            <a:pPr algn="just"/>
            <a:r>
              <a:rPr lang="ar-IQ" dirty="0" smtClean="0"/>
              <a:t>2- ساهمت الإدارة العامّة في تنفيذ سياسة الحكومة، من خلال الاعتماد على أحدث وأفضل الوسائل والأساليب الإداريّة التي تتميّز بالدقّة والفاعليّة. </a:t>
            </a:r>
          </a:p>
          <a:p>
            <a:pPr algn="just"/>
            <a:r>
              <a:rPr lang="ar-IQ" dirty="0" smtClean="0"/>
              <a:t>3- ساعدت الإدارة العامّة على تقديم خدمات لكافّة الأفراد في المجتمع، في أقلّ وقت وتكلفة ممكنة مع التميّز بجودة عالية.</a:t>
            </a:r>
          </a:p>
          <a:p>
            <a:pPr algn="just"/>
            <a:endParaRPr lang="ar-IQ" dirty="0"/>
          </a:p>
        </p:txBody>
      </p:sp>
    </p:spTree>
    <p:extLst>
      <p:ext uri="{BB962C8B-B14F-4D97-AF65-F5344CB8AC3E}">
        <p14:creationId xmlns:p14="http://schemas.microsoft.com/office/powerpoint/2010/main" val="208870615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837</Words>
  <Application>Microsoft Office PowerPoint</Application>
  <PresentationFormat>عرض على الشاشة (3:4)‏</PresentationFormat>
  <Paragraphs>22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م 1 / مبادئ الإدارة العامة </vt:lpstr>
      <vt:lpstr>الإدارة العامة تعريفها طبيعتها</vt:lpstr>
      <vt:lpstr>عرض تقديمي في PowerPoint</vt:lpstr>
      <vt:lpstr>الإدارة العامة Public Administration</vt:lpstr>
      <vt:lpstr>الخصائص</vt:lpstr>
      <vt:lpstr>عرض تقديمي في PowerPoint</vt:lpstr>
      <vt:lpstr>الوظائف</vt:lpstr>
      <vt:lpstr>عرض تقديمي في PowerPoint</vt:lpstr>
      <vt:lpstr>الأهمية</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مبادئ الإدارة العامة </dc:title>
  <dc:creator>mhamed</dc:creator>
  <cp:lastModifiedBy>mhamed</cp:lastModifiedBy>
  <cp:revision>35</cp:revision>
  <dcterms:created xsi:type="dcterms:W3CDTF">2019-12-17T15:45:09Z</dcterms:created>
  <dcterms:modified xsi:type="dcterms:W3CDTF">2019-12-27T11:19:39Z</dcterms:modified>
</cp:coreProperties>
</file>